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emf" ContentType="image/x-emf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</p:sldMasterIdLst>
  <p:sldIdLst>
    <p:sldId id="256" r:id="rId3"/>
    <p:sldId id="266" r:id="rId4"/>
    <p:sldId id="281" r:id="rId5"/>
    <p:sldId id="277" r:id="rId6"/>
    <p:sldId id="278" r:id="rId7"/>
    <p:sldId id="272" r:id="rId8"/>
    <p:sldId id="284" r:id="rId9"/>
    <p:sldId id="273" r:id="rId10"/>
    <p:sldId id="271" r:id="rId11"/>
    <p:sldId id="286" r:id="rId12"/>
    <p:sldId id="292" r:id="rId13"/>
    <p:sldId id="288" r:id="rId14"/>
    <p:sldId id="287" r:id="rId15"/>
    <p:sldId id="282" r:id="rId16"/>
    <p:sldId id="267" r:id="rId17"/>
    <p:sldId id="291" r:id="rId18"/>
    <p:sldId id="280" r:id="rId19"/>
    <p:sldId id="285" r:id="rId20"/>
    <p:sldId id="289" r:id="rId21"/>
    <p:sldId id="290" r:id="rId22"/>
    <p:sldId id="279" r:id="rId23"/>
    <p:sldId id="270" r:id="rId24"/>
    <p:sldId id="283" r:id="rId25"/>
    <p:sldId id="268" r:id="rId26"/>
    <p:sldId id="274" r:id="rId27"/>
    <p:sldId id="269" r:id="rId28"/>
    <p:sldId id="258" r:id="rId29"/>
    <p:sldId id="275" r:id="rId30"/>
    <p:sldId id="276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D86"/>
    <a:srgbClr val="B8292C"/>
    <a:srgbClr val="B6292C"/>
    <a:srgbClr val="7C9B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05"/>
  </p:normalViewPr>
  <p:slideViewPr>
    <p:cSldViewPr snapToGrid="0" snapToObjects="1">
      <p:cViewPr varScale="1">
        <p:scale>
          <a:sx n="90" d="100"/>
          <a:sy n="90" d="100"/>
        </p:scale>
        <p:origin x="-93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>
            <a:extLst>
              <a:ext uri="{FF2B5EF4-FFF2-40B4-BE49-F238E27FC236}">
                <a16:creationId xmlns="" xmlns:a16="http://schemas.microsoft.com/office/drawing/2014/main" id="{2985A2F8-7E5A-2347-B08A-541869D1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6714" y="5098015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fr-FR" dirty="0"/>
              <a:t>Lieu – date à compléter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788E6A3-B4EF-4C4E-9371-EDE8582EA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06" y="1852101"/>
            <a:ext cx="6514411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Titre de votre présentation à compléter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30448AEF-9789-5F4E-880F-9AA8EFB4C2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6205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2500" dirty="0"/>
              <a:t>Nom et fonction de l’intervenant à compléter</a:t>
            </a:r>
            <a:endParaRPr lang="en-US" sz="2500" dirty="0"/>
          </a:p>
        </p:txBody>
      </p:sp>
    </p:spTree>
    <p:extLst>
      <p:ext uri="{BB962C8B-B14F-4D97-AF65-F5344CB8AC3E}">
        <p14:creationId xmlns="" xmlns:p14="http://schemas.microsoft.com/office/powerpoint/2010/main" val="316917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84A2D-3C79-43D8-8FEC-2BECBD5B25ED}" type="datetime1">
              <a:rPr lang="fr-FR"/>
              <a:pPr>
                <a:defRPr/>
              </a:pPr>
              <a:t>18/02/2022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9360E-A6AE-4E3A-B7D5-A6A842B68FE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>
            <a:extLst>
              <a:ext uri="{FF2B5EF4-FFF2-40B4-BE49-F238E27FC236}">
                <a16:creationId xmlns="" xmlns:a16="http://schemas.microsoft.com/office/drawing/2014/main" id="{90FDBB33-E949-464E-BF2B-4202A9D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58312"/>
            <a:ext cx="7886700" cy="68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votre partie à compléter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D55B31-443A-6742-9649-08E66FC16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="" xmlns:a16="http://schemas.microsoft.com/office/drawing/2014/main" id="{1F9B4F23-F6A1-BF4C-80C7-2F2FD89A8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3300" y="1906588"/>
            <a:ext cx="6554788" cy="406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 dirty="0"/>
              <a:t>Titre de votre paragraphe niveau 1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 Texte de votre paragraphe</a:t>
            </a:r>
            <a:br>
              <a:rPr lang="fr-FR" dirty="0"/>
            </a:br>
            <a:r>
              <a:rPr lang="fr-FR" dirty="0"/>
              <a:t> </a:t>
            </a:r>
          </a:p>
          <a:p>
            <a:pPr lvl="2"/>
            <a:r>
              <a:rPr lang="fr-FR" dirty="0"/>
              <a:t> Troisième niveau</a:t>
            </a:r>
            <a:br>
              <a:rPr lang="fr-FR" dirty="0"/>
            </a:br>
            <a:endParaRPr lang="fr-FR" dirty="0"/>
          </a:p>
          <a:p>
            <a:pPr lvl="3"/>
            <a:r>
              <a:rPr lang="fr-FR" dirty="0"/>
              <a:t> Quatrième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132777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apositive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B17EBB9-2FEB-ED44-8780-FF6B72185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EC08D57-FC28-654F-AC27-4072C6EA01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5939" y="1825625"/>
            <a:ext cx="3867150" cy="35175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Titre de votre paragraphe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53A846F4-CBD7-FD44-BAE2-94A15A534D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5489" y="1825625"/>
            <a:ext cx="3867150" cy="35175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Titre de votre paragraphe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="" xmlns:a16="http://schemas.microsoft.com/office/drawing/2014/main" id="{C4076BC8-5442-0A4F-9417-6CF7F55DB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</p:spTree>
    <p:extLst>
      <p:ext uri="{BB962C8B-B14F-4D97-AF65-F5344CB8AC3E}">
        <p14:creationId xmlns="" xmlns:p14="http://schemas.microsoft.com/office/powerpoint/2010/main" val="364754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5F1AE2B-F35F-D943-86C1-A14C19791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="" xmlns:a16="http://schemas.microsoft.com/office/drawing/2014/main" id="{918C9296-7C01-8E4D-AB3F-7BFD9178C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10" name="Espace réservé du graphique 9">
            <a:extLst>
              <a:ext uri="{FF2B5EF4-FFF2-40B4-BE49-F238E27FC236}">
                <a16:creationId xmlns="" xmlns:a16="http://schemas.microsoft.com/office/drawing/2014/main" id="{4C10BAD0-DE4B-D145-B24C-618031944E4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021049" y="1817246"/>
            <a:ext cx="6432550" cy="3944938"/>
          </a:xfrm>
        </p:spPr>
        <p:txBody>
          <a:bodyPr/>
          <a:lstStyle/>
          <a:p>
            <a:r>
              <a:rPr lang="fr-FR" dirty="0"/>
              <a:t>Votre graphique à créer ici</a:t>
            </a:r>
          </a:p>
        </p:txBody>
      </p:sp>
    </p:spTree>
    <p:extLst>
      <p:ext uri="{BB962C8B-B14F-4D97-AF65-F5344CB8AC3E}">
        <p14:creationId xmlns="" xmlns:p14="http://schemas.microsoft.com/office/powerpoint/2010/main" val="294209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5F1AE2B-F35F-D943-86C1-A14C19791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="" xmlns:a16="http://schemas.microsoft.com/office/drawing/2014/main" id="{918C9296-7C01-8E4D-AB3F-7BFD9178C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4" name="Espace réservé de l’image 3">
            <a:extLst>
              <a:ext uri="{FF2B5EF4-FFF2-40B4-BE49-F238E27FC236}">
                <a16:creationId xmlns="" xmlns:a16="http://schemas.microsoft.com/office/drawing/2014/main" id="{1A2FEFA1-72AA-6443-96BF-96FD6AD5C0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863" y="1763176"/>
            <a:ext cx="6884987" cy="3690937"/>
          </a:xfrm>
        </p:spPr>
        <p:txBody>
          <a:bodyPr/>
          <a:lstStyle/>
          <a:p>
            <a:r>
              <a:rPr lang="fr-FR" dirty="0"/>
              <a:t>Votre image ici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="" xmlns:a16="http://schemas.microsoft.com/office/drawing/2014/main" id="{347C7975-A063-8245-99BB-A606F8CED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067" y="5542180"/>
            <a:ext cx="6142592" cy="241674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="" xmlns:p14="http://schemas.microsoft.com/office/powerpoint/2010/main" val="116306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3AD0E6B9-EA4C-6E48-AC3C-AB697BA81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votre présentation – date à compléter</a:t>
            </a:r>
            <a:endParaRPr lang="fr-FR" dirty="0"/>
          </a:p>
        </p:txBody>
      </p:sp>
      <p:sp>
        <p:nvSpPr>
          <p:cNvPr id="4" name="Espace réservé de l’image 3">
            <a:extLst>
              <a:ext uri="{FF2B5EF4-FFF2-40B4-BE49-F238E27FC236}">
                <a16:creationId xmlns="" xmlns:a16="http://schemas.microsoft.com/office/drawing/2014/main" id="{E7A08BD4-7503-384C-8929-3717CFA9BB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2318" y="835988"/>
            <a:ext cx="7808339" cy="4185932"/>
          </a:xfrm>
        </p:spPr>
        <p:txBody>
          <a:bodyPr/>
          <a:lstStyle/>
          <a:p>
            <a:r>
              <a:rPr lang="fr-FR" dirty="0"/>
              <a:t>Votre image ici</a:t>
            </a:r>
          </a:p>
        </p:txBody>
      </p:sp>
      <p:sp>
        <p:nvSpPr>
          <p:cNvPr id="5" name="Espace réservé du texte 12">
            <a:extLst>
              <a:ext uri="{FF2B5EF4-FFF2-40B4-BE49-F238E27FC236}">
                <a16:creationId xmlns="" xmlns:a16="http://schemas.microsoft.com/office/drawing/2014/main" id="{60D87512-8469-544C-9433-DEEEF013F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318" y="5180273"/>
            <a:ext cx="6142592" cy="241674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="" xmlns:p14="http://schemas.microsoft.com/office/powerpoint/2010/main" val="314745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ablea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2B5A0D57-1D85-A245-AFAE-C0F1A85D8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291" y="725261"/>
            <a:ext cx="7886700" cy="681477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="" xmlns:a16="http://schemas.microsoft.com/office/drawing/2014/main" id="{AF09919E-7A80-F04B-BEB2-894F3D56E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8" name="Espace réservé du tableau 7">
            <a:extLst>
              <a:ext uri="{FF2B5EF4-FFF2-40B4-BE49-F238E27FC236}">
                <a16:creationId xmlns="" xmlns:a16="http://schemas.microsoft.com/office/drawing/2014/main" id="{117FB6EC-8F60-5D45-BCE8-EF091170BA31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2781" y="1696039"/>
            <a:ext cx="6630988" cy="4021138"/>
          </a:xfrm>
        </p:spPr>
        <p:txBody>
          <a:bodyPr/>
          <a:lstStyle/>
          <a:p>
            <a:r>
              <a:rPr lang="fr-FR" dirty="0"/>
              <a:t>Votre tableau à créer ici</a:t>
            </a:r>
          </a:p>
        </p:txBody>
      </p:sp>
    </p:spTree>
    <p:extLst>
      <p:ext uri="{BB962C8B-B14F-4D97-AF65-F5344CB8AC3E}">
        <p14:creationId xmlns="" xmlns:p14="http://schemas.microsoft.com/office/powerpoint/2010/main" val="26531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E3A017-1AA3-154C-82BB-5873D5A5E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1263" y="457200"/>
            <a:ext cx="2721760" cy="1349566"/>
          </a:xfrm>
        </p:spPr>
        <p:txBody>
          <a:bodyPr anchor="b"/>
          <a:lstStyle>
            <a:lvl1pPr algn="ctr">
              <a:defRPr sz="3200">
                <a:solidFill>
                  <a:srgbClr val="B6292C"/>
                </a:solidFill>
              </a:defRPr>
            </a:lvl1pPr>
          </a:lstStyle>
          <a:p>
            <a:r>
              <a:rPr lang="fr-FR" dirty="0"/>
              <a:t>Votre titre de paragraphe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="" xmlns:a16="http://schemas.microsoft.com/office/drawing/2014/main" id="{91A474A5-7548-3349-9A7C-D7B3EC9099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400550" y="57980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Votre image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9F091E60-950D-1B45-BAFE-911A59034A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3448" y="2068417"/>
            <a:ext cx="2949575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Votre texte</a:t>
            </a:r>
          </a:p>
          <a:p>
            <a:pPr lvl="0"/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="" xmlns:a16="http://schemas.microsoft.com/office/drawing/2014/main" id="{3DA502FC-5F30-B641-9B26-76CA5BCEF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674B0568-FEE2-534B-BBAD-110CA85411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0550" y="5575233"/>
            <a:ext cx="2396857" cy="219639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="" xmlns:p14="http://schemas.microsoft.com/office/powerpoint/2010/main" val="286445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81598401-A58E-CF44-869C-C42F78B40D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votre présentation – date à compléter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89084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68B87E29-20A4-384B-819E-EF3AA4509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60"/>
          <a:stretch/>
        </p:blipFill>
        <p:spPr>
          <a:xfrm>
            <a:off x="-142961" y="-11017"/>
            <a:ext cx="9286961" cy="686901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48174-775F-5243-9F62-1EBC4587A2DC}" type="datetimeFigureOut">
              <a:rPr lang="fr-FR" smtClean="0"/>
              <a:pPr/>
              <a:t>18/02/2022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1B647-54AB-3842-90F9-41354240241E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43D12E1-9EEB-CB4B-86F9-A97E658455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7032" y="6177249"/>
            <a:ext cx="5854700" cy="647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C10D283-DA19-DF4F-8C0F-7CCDB5C5A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5566" r="81566" b="36209"/>
          <a:stretch/>
        </p:blipFill>
        <p:spPr>
          <a:xfrm>
            <a:off x="7196768" y="172310"/>
            <a:ext cx="1685581" cy="1531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765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D2B1C50-2526-9E41-8E52-A43916BFF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9128" r="5872"/>
          <a:stretch/>
        </p:blipFill>
        <p:spPr>
          <a:xfrm rot="5400000">
            <a:off x="-198194" y="198192"/>
            <a:ext cx="6858001" cy="6461615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9329FE7C-1990-CD4C-A721-010B48A7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58312"/>
            <a:ext cx="7886700" cy="68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E8A1627-BAF5-D649-818B-DD3CAC198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582" y="1740107"/>
            <a:ext cx="6680023" cy="416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 de votre paragraphe niveau 1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 Texte de votre paragraphe</a:t>
            </a:r>
            <a:br>
              <a:rPr lang="fr-FR" dirty="0"/>
            </a:br>
            <a:r>
              <a:rPr lang="fr-FR" dirty="0"/>
              <a:t> </a:t>
            </a:r>
          </a:p>
          <a:p>
            <a:pPr lvl="2"/>
            <a:r>
              <a:rPr lang="fr-FR" dirty="0"/>
              <a:t> Troisième niveau</a:t>
            </a:r>
            <a:br>
              <a:rPr lang="fr-FR" dirty="0"/>
            </a:br>
            <a:endParaRPr lang="fr-FR" dirty="0"/>
          </a:p>
          <a:p>
            <a:pPr lvl="3"/>
            <a:r>
              <a:rPr lang="fr-FR" dirty="0"/>
              <a:t> 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CD4B6723-5C41-184A-96BB-63EC9CB39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4C1FAF5-4221-2648-A1C5-BE47D55CC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15566" r="81566" b="36209"/>
          <a:stretch/>
        </p:blipFill>
        <p:spPr>
          <a:xfrm>
            <a:off x="7497667" y="5442334"/>
            <a:ext cx="1398483" cy="1270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21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1" r:id="rId2"/>
    <p:sldLayoutId id="2147483673" r:id="rId3"/>
    <p:sldLayoutId id="2147483677" r:id="rId4"/>
    <p:sldLayoutId id="2147483678" r:id="rId5"/>
    <p:sldLayoutId id="2147483674" r:id="rId6"/>
    <p:sldLayoutId id="2147483676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rgbClr val="7C9BC0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B8292C"/>
        </a:buClr>
        <a:buSzPct val="150000"/>
        <a:buFont typeface="ArialUnicodeMS" panose="020B0604020202020204" pitchFamily="34" charset="-128"/>
        <a:buNone/>
        <a:defRPr sz="2500" kern="1200">
          <a:solidFill>
            <a:srgbClr val="B6292C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7C9BC0"/>
        </a:buClr>
        <a:buSzPct val="120000"/>
        <a:buFont typeface="HiraginoSans-W3" panose="020B0400000000000000" pitchFamily="34" charset="-128"/>
        <a:buChar char="◎"/>
        <a:defRPr sz="20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C9BC0"/>
        </a:buClr>
        <a:buSzPct val="120000"/>
        <a:buFont typeface="LucidaGrande" panose="020B0600040502020204" pitchFamily="34" charset="0"/>
        <a:buChar char="○"/>
        <a:defRPr sz="18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A253948-7845-BB48-97EC-634D3D15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06" y="1852101"/>
            <a:ext cx="7474561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Présentation du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Critérium Départemental des Jeunes Cyclotouriste et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du Concours Départemental d’Éducation Routière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215F6D1-1F9C-C243-96C1-273E5005A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205" y="4468039"/>
            <a:ext cx="6758417" cy="660400"/>
          </a:xfrm>
        </p:spPr>
        <p:txBody>
          <a:bodyPr/>
          <a:lstStyle/>
          <a:p>
            <a:r>
              <a:rPr lang="fr-FR" dirty="0" smtClean="0"/>
              <a:t>Philippe Bachelet </a:t>
            </a:r>
            <a:r>
              <a:rPr lang="fr-FR" dirty="0" smtClean="0"/>
              <a:t>DDJ 77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4745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Nouveautés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33691" y="1549400"/>
            <a:ext cx="6570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4 Catégories: </a:t>
            </a:r>
          </a:p>
          <a:p>
            <a:endParaRPr lang="fr-FR" sz="2400" dirty="0" smtClean="0">
              <a:solidFill>
                <a:srgbClr val="C0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Benjamins : 	10-11-12 ans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Minimes : 	13-14 ans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Cadets : 	15-16 ans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Juniors : 	17 ans</a:t>
            </a:r>
          </a:p>
          <a:p>
            <a:pPr>
              <a:buFont typeface="Courier New" pitchFamily="49" charset="0"/>
              <a:buChar char="o"/>
            </a:pPr>
            <a:endParaRPr lang="fr-FR" sz="2400" dirty="0" smtClean="0">
              <a:solidFill>
                <a:srgbClr val="C00000"/>
              </a:solidFill>
            </a:endParaRPr>
          </a:p>
          <a:p>
            <a:r>
              <a:rPr lang="fr-FR" sz="2400" dirty="0" smtClean="0">
                <a:solidFill>
                  <a:srgbClr val="C00000"/>
                </a:solidFill>
              </a:rPr>
              <a:t>L’âge pris en compte est celui du jour du critérium et non plus celui dans l’année. </a:t>
            </a:r>
          </a:p>
          <a:p>
            <a:endParaRPr lang="fr-FR" sz="2400" dirty="0" smtClean="0">
              <a:solidFill>
                <a:srgbClr val="C00000"/>
              </a:solidFill>
            </a:endParaRPr>
          </a:p>
          <a:p>
            <a:r>
              <a:rPr lang="fr-FR" sz="2400" dirty="0" smtClean="0">
                <a:solidFill>
                  <a:srgbClr val="C00000"/>
                </a:solidFill>
              </a:rPr>
              <a:t>Les Benjamins iront plutôt sur le CDER. Ils ne sont pas qualifiables. Ils ferons une randonnée le matin.</a:t>
            </a:r>
          </a:p>
          <a:p>
            <a:endParaRPr lang="fr-FR" sz="2400" dirty="0" smtClean="0">
              <a:solidFill>
                <a:srgbClr val="C00000"/>
              </a:solidFill>
            </a:endParaRPr>
          </a:p>
          <a:p>
            <a:endParaRPr lang="fr-FR" sz="2400" dirty="0" smtClean="0">
              <a:solidFill>
                <a:srgbClr val="C00000"/>
              </a:solidFill>
            </a:endParaRPr>
          </a:p>
          <a:p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Nouveautés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33691" y="1549400"/>
            <a:ext cx="6570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Énigme </a:t>
            </a:r>
            <a:r>
              <a:rPr lang="fr-FR" sz="2400" dirty="0" smtClean="0"/>
              <a:t>: 2 énigmes placées sur des balises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Check Vélo  </a:t>
            </a:r>
            <a:r>
              <a:rPr lang="fr-FR" sz="2400" dirty="0" smtClean="0"/>
              <a:t>: Vérification de l’état du vélo</a:t>
            </a:r>
          </a:p>
          <a:p>
            <a:r>
              <a:rPr lang="fr-FR" sz="2400" dirty="0" smtClean="0"/>
              <a:t>	non partant si problème majeur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Check Trousse</a:t>
            </a:r>
            <a:r>
              <a:rPr lang="fr-FR" sz="2400" dirty="0" smtClean="0"/>
              <a:t> : tirage au sort de 3 outils à présenter . -10 pts par outil manquant</a:t>
            </a:r>
            <a:endParaRPr lang="fr-FR" sz="2400" dirty="0" smtClean="0">
              <a:solidFill>
                <a:srgbClr val="162D86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Check équipement</a:t>
            </a:r>
            <a:r>
              <a:rPr lang="fr-FR" sz="2400" dirty="0" smtClean="0"/>
              <a:t> : tirage au sort de 3 équipement de sécurité à présenter . -10 pts par équipement manquant.</a:t>
            </a:r>
            <a:endParaRPr lang="fr-FR" sz="2400" dirty="0" smtClean="0">
              <a:solidFill>
                <a:srgbClr val="162D86"/>
              </a:solidFill>
            </a:endParaRPr>
          </a:p>
          <a:p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Nouveautés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33691" y="1549400"/>
            <a:ext cx="6570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Maniabilité</a:t>
            </a:r>
            <a:r>
              <a:rPr lang="fr-FR" sz="2400" dirty="0" smtClean="0"/>
              <a:t> :  4 zones de 2 segment de 25 pts. Chaque pénalité vaut 5 </a:t>
            </a:r>
            <a:r>
              <a:rPr lang="fr-FR" sz="2400" dirty="0" smtClean="0"/>
              <a:t>pts</a:t>
            </a:r>
          </a:p>
          <a:p>
            <a:pPr>
              <a:buFont typeface="Courier New" pitchFamily="49" charset="0"/>
              <a:buChar char="o"/>
            </a:pPr>
            <a:endParaRPr lang="fr-FR" sz="2400" dirty="0" smtClean="0"/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Course d’Orientation </a:t>
            </a:r>
            <a:r>
              <a:rPr lang="fr-FR" sz="2400" dirty="0" smtClean="0"/>
              <a:t>: 4/5 balises à tirer au sort parmi 20 . Pénalités par balise manquante ou temps dépassé</a:t>
            </a:r>
            <a:r>
              <a:rPr lang="fr-FR" sz="2400" dirty="0" smtClean="0"/>
              <a:t>.</a:t>
            </a:r>
          </a:p>
          <a:p>
            <a:pPr>
              <a:buFont typeface="Courier New" pitchFamily="49" charset="0"/>
              <a:buChar char="o"/>
            </a:pPr>
            <a:endParaRPr lang="fr-FR" sz="2400" dirty="0" smtClean="0"/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Mécanique de terrain </a:t>
            </a:r>
            <a:r>
              <a:rPr lang="fr-FR" sz="2400" dirty="0" smtClean="0"/>
              <a:t>: A réaliser entièrement ou partiellement avec explication orale</a:t>
            </a:r>
          </a:p>
          <a:p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Barème des </a:t>
            </a:r>
            <a:r>
              <a:rPr lang="fr-FR" dirty="0" smtClean="0"/>
              <a:t>points </a:t>
            </a:r>
            <a:r>
              <a:rPr lang="fr-FR" sz="2400" dirty="0" smtClean="0"/>
              <a:t>(</a:t>
            </a:r>
            <a:r>
              <a:rPr lang="fr-FR" sz="2400" dirty="0" smtClean="0"/>
              <a:t>provisoire)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362291" y="1718733"/>
            <a:ext cx="63000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Check Vélo  : 		</a:t>
            </a:r>
            <a:r>
              <a:rPr lang="fr-FR" sz="2400" dirty="0" smtClean="0">
                <a:solidFill>
                  <a:srgbClr val="162D86"/>
                </a:solidFill>
              </a:rPr>
              <a:t>-20 pts/problème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Énigmes </a:t>
            </a:r>
            <a:r>
              <a:rPr lang="fr-FR" sz="2400" dirty="0" smtClean="0"/>
              <a:t>			</a:t>
            </a:r>
            <a:r>
              <a:rPr lang="fr-FR" sz="2400" dirty="0" smtClean="0">
                <a:solidFill>
                  <a:srgbClr val="162D86"/>
                </a:solidFill>
              </a:rPr>
              <a:t>40 points	4%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Parcours</a:t>
            </a:r>
            <a:r>
              <a:rPr lang="fr-FR" sz="2400" dirty="0" smtClean="0"/>
              <a:t> 			</a:t>
            </a:r>
            <a:r>
              <a:rPr lang="fr-FR" sz="2400" dirty="0" smtClean="0">
                <a:solidFill>
                  <a:srgbClr val="162D86"/>
                </a:solidFill>
              </a:rPr>
              <a:t>40 points	4%</a:t>
            </a:r>
            <a:endParaRPr lang="fr-FR" sz="2400" dirty="0" smtClean="0">
              <a:solidFill>
                <a:srgbClr val="C0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Check Trousse 		</a:t>
            </a:r>
            <a:r>
              <a:rPr lang="fr-FR" sz="2400" dirty="0" smtClean="0">
                <a:solidFill>
                  <a:srgbClr val="162D86"/>
                </a:solidFill>
              </a:rPr>
              <a:t>60 pts		6%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Check Équipement</a:t>
            </a:r>
            <a:r>
              <a:rPr lang="fr-FR" sz="2400" dirty="0" smtClean="0"/>
              <a:t> 		</a:t>
            </a:r>
            <a:r>
              <a:rPr lang="fr-FR" sz="2400" dirty="0" smtClean="0">
                <a:solidFill>
                  <a:srgbClr val="162D86"/>
                </a:solidFill>
              </a:rPr>
              <a:t>60 pts		6%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Mécanique de Terrain 	</a:t>
            </a:r>
            <a:r>
              <a:rPr lang="fr-FR" sz="2400" dirty="0" smtClean="0">
                <a:solidFill>
                  <a:srgbClr val="162D86"/>
                </a:solidFill>
              </a:rPr>
              <a:t>100 pts</a:t>
            </a:r>
            <a:r>
              <a:rPr lang="fr-FR" sz="2400" dirty="0" smtClean="0">
                <a:solidFill>
                  <a:srgbClr val="C00000"/>
                </a:solidFill>
              </a:rPr>
              <a:t>		</a:t>
            </a:r>
            <a:r>
              <a:rPr lang="fr-FR" sz="2400" dirty="0" smtClean="0">
                <a:solidFill>
                  <a:srgbClr val="162D86"/>
                </a:solidFill>
              </a:rPr>
              <a:t>10%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QCM 			</a:t>
            </a:r>
            <a:r>
              <a:rPr lang="fr-FR" sz="2400" dirty="0" smtClean="0">
                <a:solidFill>
                  <a:srgbClr val="162D86"/>
                </a:solidFill>
              </a:rPr>
              <a:t>100 pts</a:t>
            </a:r>
            <a:r>
              <a:rPr lang="fr-FR" sz="2400" dirty="0" smtClean="0">
                <a:solidFill>
                  <a:srgbClr val="C00000"/>
                </a:solidFill>
              </a:rPr>
              <a:t>		</a:t>
            </a:r>
            <a:r>
              <a:rPr lang="fr-FR" sz="2400" dirty="0" smtClean="0">
                <a:solidFill>
                  <a:srgbClr val="162D86"/>
                </a:solidFill>
              </a:rPr>
              <a:t>10%</a:t>
            </a:r>
            <a:r>
              <a:rPr lang="fr-FR" sz="24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Balises Rallye</a:t>
            </a: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162D86"/>
                </a:solidFill>
              </a:rPr>
              <a:t>160 points	16%</a:t>
            </a:r>
            <a:endParaRPr lang="fr-FR" sz="2400" dirty="0" smtClean="0"/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Coures Orientation 	</a:t>
            </a: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162D86"/>
                </a:solidFill>
              </a:rPr>
              <a:t>200 pts		20%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C00000"/>
                </a:solidFill>
              </a:rPr>
              <a:t> Maniabilité</a:t>
            </a:r>
            <a:r>
              <a:rPr lang="fr-FR" sz="2400" dirty="0" smtClean="0"/>
              <a:t> 			</a:t>
            </a:r>
            <a:r>
              <a:rPr lang="fr-FR" sz="2400" dirty="0" smtClean="0">
                <a:solidFill>
                  <a:srgbClr val="162D86"/>
                </a:solidFill>
              </a:rPr>
              <a:t>200 pts 	20%</a:t>
            </a: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Critérium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Bonus !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Visite guidée du Village de 12h30 à 13h30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Pour les bénévoles disponibles sur ce créneau</a:t>
            </a:r>
            <a:endParaRPr lang="fr-FR" dirty="0" smtClean="0">
              <a:solidFill>
                <a:schemeClr val="tx1"/>
              </a:solidFill>
            </a:endParaRP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PDF 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 Organisation </a:t>
            </a:r>
            <a:r>
              <a:rPr lang="fr-FR" dirty="0" smtClean="0">
                <a:solidFill>
                  <a:schemeClr val="tx1"/>
                </a:solidFill>
              </a:rPr>
              <a:t>de la Journée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 Ordre </a:t>
            </a:r>
            <a:r>
              <a:rPr lang="fr-FR" dirty="0" smtClean="0">
                <a:solidFill>
                  <a:schemeClr val="tx1"/>
                </a:solidFill>
              </a:rPr>
              <a:t>de Passage des groupes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 Sites </a:t>
            </a:r>
            <a:r>
              <a:rPr lang="fr-FR" dirty="0" smtClean="0">
                <a:solidFill>
                  <a:schemeClr val="tx1"/>
                </a:solidFill>
              </a:rPr>
              <a:t>envisagés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96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F40FE9-33B9-AD40-846E-A4560EF7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CDER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fr-FR" dirty="0" smtClean="0"/>
              <a:t>Le Concours Départemental d’Éducation Routière est ouvert </a:t>
            </a:r>
            <a:r>
              <a:rPr lang="fr-FR" u="sng" dirty="0" smtClean="0"/>
              <a:t>à tous </a:t>
            </a:r>
            <a:r>
              <a:rPr lang="fr-FR" dirty="0" smtClean="0"/>
              <a:t>les jeunes de 8 à 12 ans.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Il est donc ouvert aux enfants de Donnemarie-Dontilly et alentours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Il </a:t>
            </a:r>
            <a:r>
              <a:rPr lang="fr-FR" dirty="0" smtClean="0"/>
              <a:t>se compose de plusieurs épreuves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Tests théoriques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Parcours mêlant maniabilité et </a:t>
            </a:r>
          </a:p>
          <a:p>
            <a:pPr>
              <a:buClr>
                <a:schemeClr val="tx1"/>
              </a:buClr>
            </a:pPr>
            <a:r>
              <a:rPr lang="fr-FR" dirty="0" smtClean="0">
                <a:solidFill>
                  <a:schemeClr val="tx1"/>
                </a:solidFill>
              </a:rPr>
              <a:t>sécurité </a:t>
            </a:r>
            <a:r>
              <a:rPr lang="fr-FR" dirty="0" smtClean="0">
                <a:solidFill>
                  <a:schemeClr val="tx1"/>
                </a:solidFill>
              </a:rPr>
              <a:t>routière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fr-FR" dirty="0" smtClean="0"/>
              <a:t> Et </a:t>
            </a:r>
            <a:r>
              <a:rPr lang="fr-FR" dirty="0" smtClean="0"/>
              <a:t>de jeux </a:t>
            </a:r>
            <a:r>
              <a:rPr lang="fr-FR" dirty="0" smtClean="0"/>
              <a:t>d’attente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5" name="Image 4" descr="IMG-20181026-WA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467" y="222080"/>
            <a:ext cx="2365279" cy="17750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9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CDER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Les </a:t>
            </a:r>
            <a:r>
              <a:rPr lang="fr-FR" dirty="0" smtClean="0"/>
              <a:t>jeunes roulent le matin en groupe sur les petits parcours Route et VTT.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Les tests commencent vers 13h45</a:t>
            </a:r>
          </a:p>
          <a:p>
            <a:pPr algn="ctr"/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9196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CDER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96133" y="338092"/>
            <a:ext cx="226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Le</a:t>
            </a:r>
            <a:r>
              <a:rPr lang="fr-FR" dirty="0" smtClean="0"/>
              <a:t> </a:t>
            </a:r>
            <a:r>
              <a:rPr lang="fr-FR" sz="3200" dirty="0" smtClean="0"/>
              <a:t>théorique</a:t>
            </a:r>
            <a:endParaRPr lang="fr-FR" sz="3200" dirty="0"/>
          </a:p>
        </p:txBody>
      </p:sp>
      <p:pic>
        <p:nvPicPr>
          <p:cNvPr id="10" name="Image 9" descr="CRER_2019 Verneuil L'Etang (6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99" y="990837"/>
            <a:ext cx="2545333" cy="1685398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300" y="1906588"/>
            <a:ext cx="6743700" cy="40640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fr-FR" dirty="0" smtClean="0"/>
              <a:t>3 principaux ateliers</a:t>
            </a:r>
          </a:p>
          <a:p>
            <a:pPr>
              <a:buClrTx/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Parcours (200pts)</a:t>
            </a:r>
          </a:p>
          <a:p>
            <a:pPr>
              <a:buClrTx/>
            </a:pPr>
            <a:r>
              <a:rPr lang="fr-FR" sz="2000" dirty="0" smtClean="0">
                <a:solidFill>
                  <a:schemeClr val="tx1"/>
                </a:solidFill>
              </a:rPr>
              <a:t>Mêle mania et labyrinthe</a:t>
            </a:r>
          </a:p>
          <a:p>
            <a:pPr>
              <a:buClrTx/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QCM et tests (200pts)</a:t>
            </a:r>
          </a:p>
          <a:p>
            <a:pPr>
              <a:buClrTx/>
            </a:pPr>
            <a:r>
              <a:rPr lang="fr-FR" sz="2000" dirty="0" smtClean="0">
                <a:solidFill>
                  <a:schemeClr val="tx1"/>
                </a:solidFill>
              </a:rPr>
              <a:t>Panneaux routiers, mise en situation, ordre de passage, pièce du vélo, itinéraire depuis </a:t>
            </a:r>
            <a:r>
              <a:rPr lang="fr-FR" sz="2000" dirty="0" smtClean="0">
                <a:solidFill>
                  <a:schemeClr val="tx1"/>
                </a:solidFill>
              </a:rPr>
              <a:t>RGD…</a:t>
            </a:r>
            <a:endParaRPr lang="fr-FR" sz="2000" dirty="0" smtClean="0">
              <a:solidFill>
                <a:schemeClr val="tx1"/>
              </a:solidFill>
            </a:endParaRPr>
          </a:p>
          <a:p>
            <a:pPr>
              <a:buClrTx/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Attente Pratique</a:t>
            </a:r>
          </a:p>
          <a:p>
            <a:pPr>
              <a:buClrTx/>
            </a:pPr>
            <a:r>
              <a:rPr lang="fr-FR" sz="2000" dirty="0" smtClean="0">
                <a:solidFill>
                  <a:schemeClr val="tx1"/>
                </a:solidFill>
              </a:rPr>
              <a:t>Identification panneaux</a:t>
            </a:r>
            <a:r>
              <a:rPr lang="fr-FR" sz="2000" dirty="0" smtClean="0">
                <a:solidFill>
                  <a:schemeClr val="tx1"/>
                </a:solidFill>
              </a:rPr>
              <a:t>, </a:t>
            </a:r>
            <a:r>
              <a:rPr lang="fr-FR" sz="2000" dirty="0" smtClean="0">
                <a:solidFill>
                  <a:schemeClr val="tx1"/>
                </a:solidFill>
              </a:rPr>
              <a:t>mauvais comportements urbains, itinéraire labyrinthe, boite du mécano, Foot-Vélo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CDER</a:t>
            </a:r>
            <a:endParaRPr lang="fr-FR" dirty="0"/>
          </a:p>
        </p:txBody>
      </p:sp>
      <p:pic>
        <p:nvPicPr>
          <p:cNvPr id="7" name="Image 6" descr="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81" y="1541389"/>
            <a:ext cx="3552162" cy="4885267"/>
          </a:xfrm>
          <a:prstGeom prst="rect">
            <a:avLst/>
          </a:prstGeom>
        </p:spPr>
      </p:pic>
      <p:pic>
        <p:nvPicPr>
          <p:cNvPr id="8" name="Image 7" descr="00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51295" y="2256450"/>
            <a:ext cx="3000060" cy="41259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96133" y="338092"/>
            <a:ext cx="226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Le</a:t>
            </a:r>
            <a:r>
              <a:rPr lang="fr-FR" dirty="0" smtClean="0"/>
              <a:t> </a:t>
            </a:r>
            <a:r>
              <a:rPr lang="fr-FR" sz="3200" dirty="0" smtClean="0"/>
              <a:t>théorique</a:t>
            </a:r>
            <a:endParaRPr lang="fr-FR" sz="3200" dirty="0"/>
          </a:p>
        </p:txBody>
      </p:sp>
      <p:pic>
        <p:nvPicPr>
          <p:cNvPr id="10" name="Image 9" descr="CRER_2019 Verneuil L'Etang (6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99" y="990837"/>
            <a:ext cx="2545333" cy="1685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CDER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96133" y="338092"/>
            <a:ext cx="2508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Jeux d’attente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133" y="1032933"/>
            <a:ext cx="4221185" cy="271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6010" y="3891073"/>
            <a:ext cx="4640792" cy="251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608876" y="214526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Cubes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43134" y="4953000"/>
            <a:ext cx="110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Découpés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F40FE9-33B9-AD40-846E-A4560EF7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Critérium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critérium est ouvert aux jeunes </a:t>
            </a:r>
            <a:r>
              <a:rPr lang="fr-FR" u="sng" dirty="0" smtClean="0"/>
              <a:t>licenciés</a:t>
            </a:r>
            <a:r>
              <a:rPr lang="fr-FR" dirty="0" smtClean="0"/>
              <a:t> de 13 à 18 ans en Route et VTT.</a:t>
            </a:r>
          </a:p>
          <a:p>
            <a:r>
              <a:rPr lang="fr-FR" dirty="0" smtClean="0"/>
              <a:t>Il se compose de plusieurs épreuves variées</a:t>
            </a:r>
            <a:endParaRPr lang="fr-FR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QCM : Nature, Mécanique, Tourisme, Santé, Cartographie, ….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Course d’orientation,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Parcours fléchés,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Maniabilité,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Mécanique.</a:t>
            </a:r>
          </a:p>
          <a:p>
            <a:endParaRPr lang="fr-FR" dirty="0"/>
          </a:p>
        </p:txBody>
      </p:sp>
      <p:pic>
        <p:nvPicPr>
          <p:cNvPr id="4" name="Image 3" descr="Anthonin 2.jpg"/>
          <p:cNvPicPr>
            <a:picLocks noChangeAspect="1"/>
          </p:cNvPicPr>
          <p:nvPr/>
        </p:nvPicPr>
        <p:blipFill>
          <a:blip r:embed="rId2"/>
          <a:srcRect r="8402"/>
          <a:stretch>
            <a:fillRect/>
          </a:stretch>
        </p:blipFill>
        <p:spPr>
          <a:xfrm>
            <a:off x="4904865" y="3763510"/>
            <a:ext cx="2757468" cy="2105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9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CDER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96133" y="338092"/>
            <a:ext cx="2508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Jeux d’attente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467" y="1439789"/>
            <a:ext cx="4858808" cy="295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4320" y="338092"/>
            <a:ext cx="2952750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9600" y="4179492"/>
            <a:ext cx="4224720" cy="255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882009" y="4299634"/>
            <a:ext cx="1714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Mauvais </a:t>
            </a:r>
          </a:p>
          <a:p>
            <a:r>
              <a:rPr lang="fr-FR" dirty="0" smtClean="0"/>
              <a:t>Comportements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87162" y="1681665"/>
            <a:ext cx="118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Labyrinthe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CDER</a:t>
            </a:r>
            <a:endParaRPr lang="fr-FR" dirty="0"/>
          </a:p>
        </p:txBody>
      </p:sp>
      <p:pic>
        <p:nvPicPr>
          <p:cNvPr id="7" name="Image 6" descr="CREER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66" y="2369572"/>
            <a:ext cx="3681636" cy="276122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54855" y="855014"/>
            <a:ext cx="343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Les zones pratiques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960533" y="1815574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labyrinthe</a:t>
            </a:r>
            <a:endParaRPr lang="fr-FR" dirty="0"/>
          </a:p>
        </p:txBody>
      </p:sp>
      <p:pic>
        <p:nvPicPr>
          <p:cNvPr id="4098" name="Picture 2" descr="https://lh3.googleusercontent.com/pw/ACtC-3dRpQCjmi8CsUhxePcLM7YaRFNt7iz_I4LHluZpDck5fgLPZUsH6v1i9lXipyyJfl_JHr-1o1mDFlQol_30ABLuaIS54PlSFT2DCrXCuTEFEsHr5XWh3bnEJq14mAU58qIF6meq66mVO1UcC2WsB0le=w1403-h929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507" y="2936476"/>
            <a:ext cx="3776332" cy="2500726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748945" y="2369572"/>
            <a:ext cx="149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maniabilité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F40FE9-33B9-AD40-846E-A4560EF7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Participants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300" y="1906588"/>
            <a:ext cx="6743700" cy="406400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5 écoles de vélo du </a:t>
            </a:r>
          </a:p>
          <a:p>
            <a:r>
              <a:rPr lang="fr-FR" dirty="0" smtClean="0"/>
              <a:t>département  devraient </a:t>
            </a:r>
          </a:p>
          <a:p>
            <a:r>
              <a:rPr lang="fr-FR" dirty="0" smtClean="0"/>
              <a:t>participer :</a:t>
            </a:r>
          </a:p>
          <a:p>
            <a:pPr marL="355600" indent="-355600">
              <a:buClrTx/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Verneuil l’Étang</a:t>
            </a:r>
          </a:p>
          <a:p>
            <a:pPr marL="355600" indent="-355600">
              <a:buClrTx/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Savigny le Temple</a:t>
            </a:r>
          </a:p>
          <a:p>
            <a:pPr marL="355600" indent="-355600">
              <a:buClrTx/>
              <a:buFontTx/>
              <a:buChar char="-"/>
            </a:pPr>
            <a:r>
              <a:rPr lang="fr-FR" dirty="0" err="1" smtClean="0">
                <a:solidFill>
                  <a:schemeClr val="tx1"/>
                </a:solidFill>
              </a:rPr>
              <a:t>Chevry</a:t>
            </a:r>
            <a:r>
              <a:rPr lang="fr-FR" dirty="0" smtClean="0">
                <a:solidFill>
                  <a:schemeClr val="tx1"/>
                </a:solidFill>
              </a:rPr>
              <a:t>-</a:t>
            </a:r>
            <a:r>
              <a:rPr lang="fr-FR" dirty="0" err="1" smtClean="0">
                <a:solidFill>
                  <a:schemeClr val="tx1"/>
                </a:solidFill>
              </a:rPr>
              <a:t>Cossigny</a:t>
            </a:r>
            <a:endParaRPr lang="fr-FR" dirty="0" smtClean="0">
              <a:solidFill>
                <a:schemeClr val="tx1"/>
              </a:solidFill>
            </a:endParaRPr>
          </a:p>
          <a:p>
            <a:pPr marL="355600" indent="-355600">
              <a:buClrTx/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Pontault-Combault</a:t>
            </a:r>
          </a:p>
          <a:p>
            <a:pPr marL="355600" indent="-355600">
              <a:buClrTx/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Saint-</a:t>
            </a:r>
            <a:r>
              <a:rPr lang="fr-FR" dirty="0" err="1" smtClean="0">
                <a:solidFill>
                  <a:schemeClr val="tx1"/>
                </a:solidFill>
              </a:rPr>
              <a:t>Mard</a:t>
            </a:r>
            <a:endParaRPr lang="fr-FR" dirty="0" smtClean="0">
              <a:solidFill>
                <a:schemeClr val="tx1"/>
              </a:solidFill>
            </a:endParaRPr>
          </a:p>
          <a:p>
            <a:pPr marL="355600" indent="-355600">
              <a:buClrTx/>
            </a:pPr>
            <a:r>
              <a:rPr lang="fr-FR" sz="2000" dirty="0" smtClean="0">
                <a:solidFill>
                  <a:schemeClr val="tx1"/>
                </a:solidFill>
              </a:rPr>
              <a:t>Soit potentiellement environ </a:t>
            </a:r>
          </a:p>
          <a:p>
            <a:pPr marL="355600" indent="-355600">
              <a:buClrTx/>
            </a:pPr>
            <a:r>
              <a:rPr lang="fr-FR" sz="2000" dirty="0" smtClean="0">
                <a:solidFill>
                  <a:schemeClr val="tx1"/>
                </a:solidFill>
              </a:rPr>
              <a:t>70 jeunes licenciés</a:t>
            </a:r>
          </a:p>
          <a:p>
            <a:pPr>
              <a:buClrTx/>
              <a:buFontTx/>
              <a:buChar char="-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ClrTx/>
              <a:buFontTx/>
              <a:buChar char="-"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1534" y="250312"/>
            <a:ext cx="3713645" cy="533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819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Critérium et CDER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Les besoins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6098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F40FE9-33B9-AD40-846E-A4560EF7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Besoins Sites et Locaux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298" y="1906588"/>
            <a:ext cx="7835901" cy="406400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fr-FR" sz="2400" dirty="0" smtClean="0"/>
              <a:t> Pour le critérium :  </a:t>
            </a:r>
            <a:r>
              <a:rPr lang="fr-FR" sz="2400" dirty="0" smtClean="0">
                <a:solidFill>
                  <a:srgbClr val="0070C0"/>
                </a:solidFill>
              </a:rPr>
              <a:t>Complexe Sportif ?</a:t>
            </a:r>
          </a:p>
          <a:p>
            <a:pPr lvl="1"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salle pour le QCM </a:t>
            </a:r>
            <a:r>
              <a:rPr lang="fr-FR" sz="2400" dirty="0" smtClean="0"/>
              <a:t>–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Gymnase </a:t>
            </a:r>
          </a:p>
          <a:p>
            <a:pPr lvl="1"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pole pour l’informatique</a:t>
            </a:r>
          </a:p>
          <a:p>
            <a:pPr lvl="1"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site pour la maniabilité Route </a:t>
            </a:r>
            <a:r>
              <a:rPr lang="fr-FR" sz="2400" dirty="0" smtClean="0">
                <a:solidFill>
                  <a:srgbClr val="0070C0"/>
                </a:solidFill>
              </a:rPr>
              <a:t>Parking </a:t>
            </a:r>
            <a:r>
              <a:rPr lang="fr-FR" sz="2400" dirty="0" err="1" smtClean="0">
                <a:solidFill>
                  <a:srgbClr val="0070C0"/>
                </a:solidFill>
              </a:rPr>
              <a:t>Weldom</a:t>
            </a:r>
            <a:endParaRPr lang="fr-FR" sz="2400" dirty="0" smtClean="0">
              <a:solidFill>
                <a:srgbClr val="0070C0"/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site pour la maniabilité VTT </a:t>
            </a:r>
            <a:r>
              <a:rPr lang="fr-FR" sz="2400" dirty="0" smtClean="0">
                <a:solidFill>
                  <a:srgbClr val="0070C0"/>
                </a:solidFill>
              </a:rPr>
              <a:t>Butte </a:t>
            </a:r>
            <a:r>
              <a:rPr lang="fr-FR" sz="2400" dirty="0" smtClean="0">
                <a:solidFill>
                  <a:srgbClr val="0070C0"/>
                </a:solidFill>
              </a:rPr>
              <a:t>collège</a:t>
            </a:r>
            <a:endParaRPr lang="fr-FR" sz="2400" dirty="0" smtClean="0">
              <a:solidFill>
                <a:srgbClr val="0070C0"/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salle pour la restauration (salle QCM)</a:t>
            </a:r>
          </a:p>
          <a:p>
            <a:pPr lvl="1"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salle pour la course d’orientation  </a:t>
            </a:r>
            <a:r>
              <a:rPr lang="fr-FR" sz="2400" dirty="0" smtClean="0">
                <a:solidFill>
                  <a:srgbClr val="0070C0"/>
                </a:solidFill>
              </a:rPr>
              <a:t>- </a:t>
            </a:r>
            <a:r>
              <a:rPr lang="fr-FR" sz="2400" dirty="0" smtClean="0">
                <a:solidFill>
                  <a:srgbClr val="0070C0"/>
                </a:solidFill>
              </a:rPr>
              <a:t>Hall</a:t>
            </a:r>
            <a:endParaRPr lang="fr-FR" sz="2400" dirty="0" smtClean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Elle se déroulerai en ville </a:t>
            </a:r>
          </a:p>
          <a:p>
            <a:pPr marL="342900" lvl="1">
              <a:buClr>
                <a:srgbClr val="B8292C"/>
              </a:buClr>
              <a:buSzPct val="150000"/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B6292C"/>
                </a:solidFill>
              </a:rPr>
              <a:t>Pour le CDER </a:t>
            </a:r>
            <a:r>
              <a:rPr lang="fr-FR" sz="2400" dirty="0" smtClean="0"/>
              <a:t>– Zone fermée -&gt; </a:t>
            </a:r>
            <a:r>
              <a:rPr lang="fr-FR" sz="2400" dirty="0" smtClean="0">
                <a:solidFill>
                  <a:srgbClr val="0070C0"/>
                </a:solidFill>
              </a:rPr>
              <a:t>École </a:t>
            </a:r>
            <a:r>
              <a:rPr lang="fr-FR" sz="2400" dirty="0" smtClean="0">
                <a:solidFill>
                  <a:srgbClr val="0070C0"/>
                </a:solidFill>
              </a:rPr>
              <a:t>Primaire/ Gymnase</a:t>
            </a:r>
            <a:endParaRPr lang="fr-FR" sz="2400" dirty="0" smtClean="0">
              <a:solidFill>
                <a:srgbClr val="0070C0"/>
              </a:solidFill>
            </a:endParaRPr>
          </a:p>
          <a:p>
            <a:pPr marL="846138" lvl="2">
              <a:buClr>
                <a:schemeClr val="accent1"/>
              </a:buClr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salle pour le test théorique</a:t>
            </a:r>
          </a:p>
          <a:p>
            <a:pPr marL="846138" lvl="2">
              <a:buClr>
                <a:schemeClr val="accent1"/>
              </a:buClr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pole pour l’informatique</a:t>
            </a:r>
          </a:p>
          <a:p>
            <a:pPr marL="846138" lvl="2">
              <a:buClr>
                <a:schemeClr val="accent1"/>
              </a:buClr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site pour les zones pratiques</a:t>
            </a:r>
          </a:p>
          <a:p>
            <a:pPr marL="846138" lvl="2">
              <a:buClr>
                <a:schemeClr val="accent1"/>
              </a:buClr>
              <a:buFont typeface="Courier New" pitchFamily="49" charset="0"/>
              <a:buChar char="o"/>
            </a:pPr>
            <a:r>
              <a:rPr lang="fr-FR" sz="2400" dirty="0" smtClean="0">
                <a:solidFill>
                  <a:schemeClr val="tx1"/>
                </a:solidFill>
              </a:rPr>
              <a:t>1 zone pour les jeux d’attente 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5819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Besoins de matériel</a:t>
            </a:r>
            <a:endParaRPr lang="fr-FR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 txBox="1">
            <a:spLocks/>
          </p:cNvSpPr>
          <p:nvPr/>
        </p:nvSpPr>
        <p:spPr>
          <a:xfrm>
            <a:off x="1003300" y="1906588"/>
            <a:ext cx="6743700" cy="4064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12800" lvl="1" indent="-355600">
              <a:lnSpc>
                <a:spcPct val="90000"/>
              </a:lnSpc>
              <a:spcBef>
                <a:spcPts val="1000"/>
              </a:spcBef>
              <a:buSzPct val="150000"/>
              <a:buFontTx/>
              <a:buChar char="-"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Tables et chaises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SzPct val="150000"/>
              <a:buFontTx/>
              <a:buChar char="-"/>
            </a:pPr>
            <a:r>
              <a:rPr lang="fr-FR" sz="25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Sonorisation</a:t>
            </a:r>
            <a:endParaRPr kumimoji="0" lang="fr-FR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SzPct val="150000"/>
              <a:buFontTx/>
              <a:buChar char="-"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Barrières Vauban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SzPct val="150000"/>
              <a:buFontTx/>
              <a:buChar char="-"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Podium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SzPct val="150000"/>
              <a:buFontTx/>
              <a:buChar char="-"/>
            </a:pPr>
            <a:r>
              <a:rPr lang="fr-FR" sz="25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Ecran de projection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SzPct val="150000"/>
              <a:buFontTx/>
              <a:buChar char="-"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Barnum</a:t>
            </a:r>
            <a:r>
              <a:rPr kumimoji="0" lang="fr-FR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« parapluie »</a:t>
            </a:r>
            <a:endParaRPr kumimoji="0" lang="fr-FR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Char char="-"/>
              <a:tabLst/>
              <a:defRPr/>
            </a:pPr>
            <a:endParaRPr kumimoji="0" lang="fr-FR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F40FE9-33B9-AD40-846E-A4560EF7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Besoins Humains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fr-FR" dirty="0" smtClean="0"/>
              <a:t>Bénévoles pour aider: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Le fléchage Route et VTT (le vendredi)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Ouverture des circuits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La présence sur les balises des Parcours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La pose et dépose des balises de la CO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La tenue des ateliers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L’accompagnement des plus jeunes sur les parcours</a:t>
            </a:r>
          </a:p>
          <a:p>
            <a:pPr marL="355600" indent="-355600"/>
            <a:endParaRPr lang="fr-FR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fr-FR" dirty="0" smtClean="0"/>
              <a:t>Le club de Bray sur Seine sera là en soutient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fr-FR" dirty="0" smtClean="0"/>
              <a:t>Toute aide des associations ou autres du village est la bienvenue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5819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E5B31AD-6DE1-D84E-ACEC-BE2730AD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date</a:t>
            </a:r>
            <a:endParaRPr lang="fr-FR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 txBox="1">
            <a:spLocks/>
          </p:cNvSpPr>
          <p:nvPr/>
        </p:nvSpPr>
        <p:spPr>
          <a:xfrm>
            <a:off x="1003299" y="1906588"/>
            <a:ext cx="7056967" cy="4064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55600" marR="0" lvl="0" indent="-355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292C"/>
              </a:buClr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6292C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Vendredi 25 mars: 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  <a:r>
              <a:rPr kumimoji="0" lang="fr-FR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alisage</a:t>
            </a: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des parcours (route et VTT), 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</a:t>
            </a: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réparation des salles</a:t>
            </a:r>
          </a:p>
          <a:p>
            <a:pPr marL="355600" marR="0" lvl="0" indent="-355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292C"/>
              </a:buClr>
              <a:buSzPct val="150000"/>
              <a:buFont typeface="Arial" pitchFamily="34" charset="0"/>
              <a:buChar char="•"/>
              <a:tabLst/>
              <a:defRPr/>
            </a:pPr>
            <a:r>
              <a:rPr lang="fr-FR" sz="2500" dirty="0" smtClean="0">
                <a:solidFill>
                  <a:srgbClr val="B6292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Samedi 26 mars :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Matin :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Mise en place des balises CO, </a:t>
            </a: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avant 9h30</a:t>
            </a:r>
            <a:endParaRPr lang="fr-FR" sz="2500" dirty="0" smtClean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Mise en place du parcours </a:t>
            </a: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CDER avant 13h45</a:t>
            </a:r>
            <a:endParaRPr lang="fr-FR" sz="2500" dirty="0" smtClean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Mise en place des zones « maniabilité </a:t>
            </a: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» avant 15h00</a:t>
            </a:r>
            <a:endParaRPr lang="fr-FR" sz="2500" dirty="0" smtClean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Après midi : Epreuves du CDER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Toute la journée : Epreuves du Critérium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Fin d’après midi : Retrait des balises,</a:t>
            </a:r>
          </a:p>
          <a:p>
            <a:pPr marL="812800" lvl="1" indent="-355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</a:pPr>
            <a:r>
              <a:rPr lang="fr-FR" sz="2500" dirty="0" smtClean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		          Résultats et pot de clôture</a:t>
            </a:r>
          </a:p>
          <a:p>
            <a:pPr marL="355600" marR="0" lvl="0" indent="-355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292C"/>
              </a:buClr>
              <a:buSzPct val="150000"/>
              <a:buFont typeface="Arial" pitchFamily="34" charset="0"/>
              <a:buChar char="•"/>
              <a:tabLst/>
              <a:defRPr/>
            </a:pPr>
            <a:endParaRPr kumimoji="0" lang="fr-FR" sz="2500" b="0" i="0" u="none" strike="noStrike" kern="1200" cap="none" spc="0" normalizeH="0" baseline="0" noProof="0" dirty="0" smtClean="0">
              <a:ln>
                <a:noFill/>
              </a:ln>
              <a:solidFill>
                <a:srgbClr val="B6292C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6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F40FE9-33B9-AD40-846E-A4560EF7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</a:t>
            </a:r>
            <a:endParaRPr lang="fr-FR" dirty="0"/>
          </a:p>
        </p:txBody>
      </p:sp>
      <p:pic>
        <p:nvPicPr>
          <p:cNvPr id="4" name="Picture 2" descr="Image - Point-d-interrogation-63acae1.png | Wiki Dragon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537" y="2082800"/>
            <a:ext cx="5429250" cy="361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19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F40FE9-33B9-AD40-846E-A4560EF7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332804F-6C35-8D42-A0F3-2486A4832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4967" y="3175000"/>
            <a:ext cx="6554788" cy="2338388"/>
          </a:xfrm>
        </p:spPr>
        <p:txBody>
          <a:bodyPr>
            <a:normAutofit/>
          </a:bodyPr>
          <a:lstStyle/>
          <a:p>
            <a:pPr marL="355600" indent="-355600" algn="ctr"/>
            <a:r>
              <a:rPr lang="fr-FR" sz="4000" dirty="0" smtClean="0"/>
              <a:t>Merci de votre attention</a:t>
            </a:r>
            <a:endParaRPr lang="fr-FR" sz="4000" dirty="0"/>
          </a:p>
        </p:txBody>
      </p:sp>
    </p:spTree>
    <p:extLst>
      <p:ext uri="{BB962C8B-B14F-4D97-AF65-F5344CB8AC3E}">
        <p14:creationId xmlns="" xmlns:p14="http://schemas.microsoft.com/office/powerpoint/2010/main" val="35819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Critérium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Quelques exemples d’épreuves :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6499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33438" y="2006600"/>
            <a:ext cx="6018610" cy="44259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/>
              <a:t>Balise N° 2             </a:t>
            </a:r>
            <a:r>
              <a:rPr lang="fr-FR" sz="1600" u="sng" dirty="0"/>
              <a:t>Code de la route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/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/>
              <a:t>Que signifie ce panneau ?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 smtClean="0"/>
              <a:t>-A-   Les vélos ont la priorité pour tourner à droite,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 smtClean="0"/>
              <a:t>           même au feu rouge</a:t>
            </a:r>
            <a:endParaRPr lang="fr-FR" sz="1600" dirty="0"/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 smtClean="0"/>
              <a:t>-B-   Les vélos peuvent tourner au feu rouge mais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 smtClean="0"/>
              <a:t>         doivent la priorité 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 smtClean="0"/>
              <a:t>-C-   Les vélos ont l’obligation de tourner à droite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 smtClean="0"/>
              <a:t>          au feu tricolore</a:t>
            </a:r>
            <a:endParaRPr lang="fr-FR" sz="1600" dirty="0"/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600" dirty="0" smtClean="0"/>
              <a:t>-D-   Seuls les vélos peuvent tourner à droite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/>
          </a:p>
        </p:txBody>
      </p:sp>
      <p:pic>
        <p:nvPicPr>
          <p:cNvPr id="5123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920" y="2400300"/>
            <a:ext cx="191809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Image 9" descr="Logo CG Seine-et-Marne - carre 300 x 300"/>
          <p:cNvPicPr>
            <a:picLocks noChangeAspect="1" noChangeArrowheads="1"/>
          </p:cNvPicPr>
          <p:nvPr/>
        </p:nvPicPr>
        <p:blipFill>
          <a:blip r:embed="rId3"/>
          <a:srcRect t="32666" b="33000"/>
          <a:stretch>
            <a:fillRect/>
          </a:stretch>
        </p:blipFill>
        <p:spPr bwMode="auto">
          <a:xfrm>
            <a:off x="6868716" y="322265"/>
            <a:ext cx="2143125" cy="69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Image 19" descr="imag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973" y="287338"/>
            <a:ext cx="175974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" descr="A Besançon, de nouveaux panneaux pour les cyclistes | le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4562" y="2570692"/>
            <a:ext cx="2340505" cy="23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2457450" y="524933"/>
            <a:ext cx="4291013" cy="125888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8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Critérium Départemental des Jeunes Cyclotouristes, Samedi 21 mars 2020 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8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à Savigny le Temple</a:t>
            </a:r>
          </a:p>
        </p:txBody>
      </p:sp>
    </p:spTree>
  </p:cSld>
  <p:clrMapOvr>
    <a:masterClrMapping/>
  </p:clrMapOvr>
  <p:transition spd="slow" advClick="0" advTm="32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ctrTitle"/>
          </p:nvPr>
        </p:nvSpPr>
        <p:spPr>
          <a:xfrm>
            <a:off x="1143000" y="1116014"/>
            <a:ext cx="6858000" cy="720725"/>
          </a:xfrm>
        </p:spPr>
        <p:txBody>
          <a:bodyPr/>
          <a:lstStyle/>
          <a:p>
            <a:pPr eaLnBrk="1" hangingPunct="1"/>
            <a:r>
              <a:rPr lang="fr-FR" sz="3200" b="1" smtClean="0"/>
              <a:t>1- </a:t>
            </a:r>
            <a:r>
              <a:rPr lang="fr-FR" sz="3200" b="1" u="sng" smtClean="0"/>
              <a:t>Faune</a:t>
            </a:r>
          </a:p>
        </p:txBody>
      </p:sp>
      <p:sp>
        <p:nvSpPr>
          <p:cNvPr id="13315" name="ZoneTexte 7"/>
          <p:cNvSpPr txBox="1">
            <a:spLocks noChangeArrowheads="1"/>
          </p:cNvSpPr>
          <p:nvPr/>
        </p:nvSpPr>
        <p:spPr bwMode="auto">
          <a:xfrm>
            <a:off x="614363" y="1800225"/>
            <a:ext cx="77188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>
                <a:solidFill>
                  <a:srgbClr val="FF0000"/>
                </a:solidFill>
                <a:latin typeface="Calibri" pitchFamily="34" charset="0"/>
              </a:rPr>
              <a:t>Laquelle de ces empreintes n’est pas celle d’un mammifère 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7106" y="3158050"/>
            <a:ext cx="6046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07888" y="3119426"/>
            <a:ext cx="57259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B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48081" y="3125876"/>
            <a:ext cx="5517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7100" y="4922144"/>
            <a:ext cx="6206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88392" y="4871871"/>
            <a:ext cx="5229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80703" y="4880692"/>
            <a:ext cx="5020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F</a:t>
            </a:r>
          </a:p>
        </p:txBody>
      </p:sp>
      <p:pic>
        <p:nvPicPr>
          <p:cNvPr id="13322" name="Image 25" descr="Logo CG Seine-et-Marne - carre 300 x 300"/>
          <p:cNvPicPr>
            <a:picLocks noChangeAspect="1" noChangeArrowheads="1"/>
          </p:cNvPicPr>
          <p:nvPr/>
        </p:nvPicPr>
        <p:blipFill>
          <a:blip r:embed="rId2"/>
          <a:srcRect t="32666" b="33000"/>
          <a:stretch>
            <a:fillRect/>
          </a:stretch>
        </p:blipFill>
        <p:spPr bwMode="auto">
          <a:xfrm>
            <a:off x="6868716" y="322265"/>
            <a:ext cx="21431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Image 35" descr="imag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973" y="287338"/>
            <a:ext cx="1759744" cy="71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Espace réservé du numéro de diapositive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B6D2C-9A7A-48B8-B3E0-320E5FAE58B6}" type="slidenum">
              <a:rPr lang="fr-FR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2296717" y="161925"/>
            <a:ext cx="4571999" cy="125888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4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Critérium Départemental des Jeunes Cyclotouristes, Samedi </a:t>
            </a:r>
            <a:r>
              <a:rPr lang="fr-FR" sz="24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21 mars </a:t>
            </a:r>
            <a:r>
              <a:rPr lang="fr-FR" sz="24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2020 </a:t>
            </a:r>
            <a:r>
              <a:rPr lang="fr-FR" sz="24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à </a:t>
            </a:r>
            <a:r>
              <a:rPr lang="fr-FR" sz="24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Savigny le Temple</a:t>
            </a:r>
          </a:p>
        </p:txBody>
      </p:sp>
      <p:pic>
        <p:nvPicPr>
          <p:cNvPr id="133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5516" y="2862962"/>
            <a:ext cx="1098417" cy="150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6" descr="File:Empreinte chat.svg - Wikimedia Comm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1254" y="4871871"/>
            <a:ext cx="815222" cy="139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10" descr="Empreintes de pieds humains aperçu | Télécharger Icons 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9949" y="3018194"/>
            <a:ext cx="1093918" cy="145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12" descr="Empreintes de lézard | Télécharger Icons gratuiteme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2491" y="2599267"/>
            <a:ext cx="1447404" cy="192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14" descr="Empreintes des animaux domestique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8281" y="5094628"/>
            <a:ext cx="969169" cy="131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16" descr="Empreintes des animaux domestiqu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92554" y="4922144"/>
            <a:ext cx="788061" cy="127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2291" y="758312"/>
            <a:ext cx="6349009" cy="681477"/>
          </a:xfrm>
        </p:spPr>
        <p:txBody>
          <a:bodyPr/>
          <a:lstStyle/>
          <a:p>
            <a:r>
              <a:rPr lang="fr-FR" dirty="0" smtClean="0"/>
              <a:t>Parcours Route et VTT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303542" y="816001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12/15/25 km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83733" y="1617132"/>
            <a:ext cx="68749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Les parcours ne sont pas Chronométrés.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Les jeunes ont simplement un temps impartit .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Des pénalités sont appliquées en cas de dépassement du temps.</a:t>
            </a:r>
          </a:p>
          <a:p>
            <a:endParaRPr lang="fr-FR" sz="2400" dirty="0" smtClean="0">
              <a:solidFill>
                <a:srgbClr val="B6292C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Les jeunes partent avec une carte de leur parcours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Les jeunes peuvent être en binôme ou </a:t>
            </a:r>
            <a:r>
              <a:rPr lang="fr-FR" sz="2400" dirty="0" smtClean="0">
                <a:solidFill>
                  <a:srgbClr val="B6292C"/>
                </a:solidFill>
              </a:rPr>
              <a:t>trinôme</a:t>
            </a:r>
            <a:endParaRPr lang="fr-FR" sz="2400" dirty="0" smtClean="0">
              <a:solidFill>
                <a:srgbClr val="B6292C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Et si besoin accompagnés par un adulte </a:t>
            </a:r>
          </a:p>
          <a:p>
            <a:endParaRPr lang="fr-FR" sz="2400" dirty="0" smtClean="0">
              <a:solidFill>
                <a:srgbClr val="B6292C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Les parcours serons sommairement balisés.</a:t>
            </a:r>
          </a:p>
          <a:p>
            <a:pPr>
              <a:buFont typeface="Courier New" pitchFamily="49" charset="0"/>
              <a:buChar char="o"/>
            </a:pPr>
            <a:r>
              <a:rPr lang="fr-FR" sz="2400" dirty="0" smtClean="0">
                <a:solidFill>
                  <a:srgbClr val="B6292C"/>
                </a:solidFill>
              </a:rPr>
              <a:t>Tous les parcours passent par 4 balises</a:t>
            </a:r>
            <a:r>
              <a:rPr lang="fr-FR" sz="2400" dirty="0" smtClean="0">
                <a:solidFill>
                  <a:srgbClr val="B6292C"/>
                </a:solidFill>
              </a:rPr>
              <a:t>.</a:t>
            </a:r>
          </a:p>
          <a:p>
            <a:pPr algn="ctr"/>
            <a:r>
              <a:rPr lang="fr-FR" sz="2400" dirty="0" smtClean="0">
                <a:solidFill>
                  <a:srgbClr val="B6292C"/>
                </a:solidFill>
              </a:rPr>
              <a:t>3 sont communes route/VTT</a:t>
            </a:r>
            <a:endParaRPr lang="fr-FR" sz="2400" dirty="0" smtClean="0">
              <a:solidFill>
                <a:srgbClr val="B6292C"/>
              </a:solidFill>
            </a:endParaRP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2291" y="758312"/>
            <a:ext cx="6349009" cy="681477"/>
          </a:xfrm>
        </p:spPr>
        <p:txBody>
          <a:bodyPr/>
          <a:lstStyle/>
          <a:p>
            <a:r>
              <a:rPr lang="fr-FR" dirty="0" smtClean="0"/>
              <a:t>Parcours VTT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00600" y="100066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12</a:t>
            </a:r>
            <a:r>
              <a:rPr lang="fr-FR" dirty="0" smtClean="0"/>
              <a:t>/</a:t>
            </a:r>
            <a:r>
              <a:rPr lang="fr-FR" dirty="0" smtClean="0">
                <a:solidFill>
                  <a:schemeClr val="accent6">
                    <a:lumMod val="50000"/>
                  </a:schemeClr>
                </a:solidFill>
              </a:rPr>
              <a:t>15</a:t>
            </a:r>
            <a:r>
              <a:rPr lang="fr-FR" dirty="0" smtClean="0"/>
              <a:t>/</a:t>
            </a:r>
            <a:r>
              <a:rPr lang="fr-FR" dirty="0" smtClean="0">
                <a:solidFill>
                  <a:srgbClr val="C00000"/>
                </a:solidFill>
              </a:rPr>
              <a:t>25</a:t>
            </a:r>
            <a:r>
              <a:rPr lang="fr-FR" dirty="0" smtClean="0"/>
              <a:t> km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2291" y="1316211"/>
            <a:ext cx="6892709" cy="48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Parcours Route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37667" y="882134"/>
            <a:ext cx="142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20</a:t>
            </a:r>
            <a:r>
              <a:rPr lang="fr-FR" dirty="0" smtClean="0"/>
              <a:t>/</a:t>
            </a:r>
            <a:r>
              <a:rPr lang="fr-FR" dirty="0" smtClean="0">
                <a:solidFill>
                  <a:srgbClr val="0070C0"/>
                </a:solidFill>
              </a:rPr>
              <a:t>25</a:t>
            </a:r>
            <a:r>
              <a:rPr lang="fr-FR" dirty="0" smtClean="0"/>
              <a:t>/</a:t>
            </a:r>
            <a:r>
              <a:rPr lang="fr-FR" dirty="0" smtClean="0">
                <a:solidFill>
                  <a:srgbClr val="B8292C"/>
                </a:solidFill>
              </a:rPr>
              <a:t>30</a:t>
            </a:r>
            <a:r>
              <a:rPr lang="fr-FR" dirty="0" smtClean="0"/>
              <a:t> Km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642" y="1318132"/>
            <a:ext cx="7142692" cy="483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2291" y="758312"/>
            <a:ext cx="7417642" cy="681477"/>
          </a:xfrm>
        </p:spPr>
        <p:txBody>
          <a:bodyPr/>
          <a:lstStyle/>
          <a:p>
            <a:r>
              <a:rPr lang="fr-FR" dirty="0" smtClean="0"/>
              <a:t>Course d’orientation</a:t>
            </a:r>
            <a:endParaRPr lang="fr-FR" dirty="0"/>
          </a:p>
        </p:txBody>
      </p:sp>
      <p:pic>
        <p:nvPicPr>
          <p:cNvPr id="5" name="Image 4" descr="Carte CO.png"/>
          <p:cNvPicPr>
            <a:picLocks noChangeAspect="1"/>
          </p:cNvPicPr>
          <p:nvPr/>
        </p:nvPicPr>
        <p:blipFill>
          <a:blip r:embed="rId2"/>
          <a:srcRect t="13722"/>
          <a:stretch>
            <a:fillRect/>
          </a:stretch>
        </p:blipFill>
        <p:spPr>
          <a:xfrm>
            <a:off x="1099823" y="1439789"/>
            <a:ext cx="7095910" cy="41330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09733" y="1000667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 balises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01800" y="58166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à 5 balises à tirées au sort suivant l’âge</a:t>
            </a:r>
          </a:p>
          <a:p>
            <a:r>
              <a:rPr lang="fr-FR" dirty="0" smtClean="0"/>
              <a:t>A faire à pied ou à Vélo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sitive TIT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ésentation2" id="{70BFF9DA-2FDA-0042-BE21-83120EFFC6DA}" vid="{7EC27346-B593-C647-BF63-6C7DAB2A9EB3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ésentation2" id="{70BFF9DA-2FDA-0042-BE21-83120EFFC6DA}" vid="{BC62F87B-4C81-0E45-9B15-1CBBB3796E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10119</TotalTime>
  <Words>773</Words>
  <Application>Microsoft Office PowerPoint</Application>
  <PresentationFormat>Affichage à l'écran (4:3)</PresentationFormat>
  <Paragraphs>207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1" baseType="lpstr">
      <vt:lpstr>Diapositive TITRE</vt:lpstr>
      <vt:lpstr>Conception personnalisée</vt:lpstr>
      <vt:lpstr>Présentation du   Critérium Départemental des Jeunes Cyclotouriste et   du Concours Départemental d’Éducation Routière</vt:lpstr>
      <vt:lpstr>Le Critérium</vt:lpstr>
      <vt:lpstr>Le Critérium</vt:lpstr>
      <vt:lpstr>Diapositive 4</vt:lpstr>
      <vt:lpstr>1- Faune</vt:lpstr>
      <vt:lpstr>Parcours Route et VTT</vt:lpstr>
      <vt:lpstr>Parcours VTT</vt:lpstr>
      <vt:lpstr>Parcours Route</vt:lpstr>
      <vt:lpstr>Course d’orientation</vt:lpstr>
      <vt:lpstr>Nouveautés</vt:lpstr>
      <vt:lpstr>Nouveautés</vt:lpstr>
      <vt:lpstr>Nouveautés</vt:lpstr>
      <vt:lpstr>Barème des points (provisoire)</vt:lpstr>
      <vt:lpstr>Critérium</vt:lpstr>
      <vt:lpstr>le CDER</vt:lpstr>
      <vt:lpstr>Le CDER</vt:lpstr>
      <vt:lpstr>le CDER</vt:lpstr>
      <vt:lpstr>le CDER</vt:lpstr>
      <vt:lpstr>le CDER</vt:lpstr>
      <vt:lpstr>le CDER</vt:lpstr>
      <vt:lpstr>le CDER</vt:lpstr>
      <vt:lpstr>Participants</vt:lpstr>
      <vt:lpstr>Critérium et CDER</vt:lpstr>
      <vt:lpstr>Besoins Sites et Locaux</vt:lpstr>
      <vt:lpstr>Besoins de matériel</vt:lpstr>
      <vt:lpstr>Besoins Humains</vt:lpstr>
      <vt:lpstr>La date</vt:lpstr>
      <vt:lpstr>Questions</vt:lpstr>
      <vt:lpstr>Fin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Charlotte FAURE D'INTRONE</dc:creator>
  <cp:lastModifiedBy>Philippe</cp:lastModifiedBy>
  <cp:revision>526</cp:revision>
  <dcterms:created xsi:type="dcterms:W3CDTF">2018-04-17T10:16:13Z</dcterms:created>
  <dcterms:modified xsi:type="dcterms:W3CDTF">2022-02-18T18:44:38Z</dcterms:modified>
</cp:coreProperties>
</file>